
<file path=[Content_Types].xml><?xml version="1.0" encoding="utf-8"?>
<Types xmlns="http://schemas.openxmlformats.org/package/2006/content-types">
  <Default Extension="avi" ContentType="video/x-msvideo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3" r:id="rId7"/>
    <p:sldId id="264" r:id="rId8"/>
    <p:sldId id="265" r:id="rId9"/>
  </p:sldIdLst>
  <p:sldSz cx="12192000" cy="6858000"/>
  <p:notesSz cx="6858000" cy="9144000"/>
  <p:embeddedFontLst>
    <p:embeddedFont>
      <p:font typeface="11롯데마트드림Bold" panose="02020603020101020101" pitchFamily="18" charset="-127"/>
      <p:regular r:id="rId10"/>
    </p:embeddedFont>
    <p:embeddedFont>
      <p:font typeface="KoPub돋움체 Bold" panose="02020603020101020101" pitchFamily="18" charset="-127"/>
      <p:regular r:id="rId11"/>
    </p:embeddedFont>
    <p:embeddedFont>
      <p:font typeface="KoPub돋움체 Light" panose="02020603020101020101" pitchFamily="18" charset="-127"/>
      <p:regular r:id="rId12"/>
    </p:embeddedFont>
    <p:embeddedFont>
      <p:font typeface="a옛날사진관3" panose="02020600000000000000" pitchFamily="18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16C45452-F4E5-4B65-9D70-FC53D79239E8}">
          <p14:sldIdLst>
            <p14:sldId id="256"/>
            <p14:sldId id="257"/>
            <p14:sldId id="258"/>
            <p14:sldId id="260"/>
            <p14:sldId id="262"/>
            <p14:sldId id="263"/>
            <p14:sldId id="264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곽현우" initials="곽" lastIdx="1" clrIdx="0">
    <p:extLst>
      <p:ext uri="{19B8F6BF-5375-455C-9EA6-DF929625EA0E}">
        <p15:presenceInfo xmlns:p15="http://schemas.microsoft.com/office/powerpoint/2012/main" userId="S::khw5218@dgist.ac.kr::d30a5ee8-d6b4-4efe-9186-598c8b3f9cb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576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F5A725-B461-4452-8078-A1589BAE95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E4DFA9-3E36-48A7-A15B-7848D5EBC2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366DF4-2426-41D9-8CC6-41D8E2CAA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EE2C5E-D69B-4135-9F5A-AC9590A7B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C1A1BF-932F-408F-B67D-35BC79F60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14710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B40B35-BF8B-43CC-B3F4-AE87F4F2C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98595C1-9AC8-4B25-9162-171399F42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929A11-0E14-43D5-864B-553F7B726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570636-4F6D-49A0-AF00-89BAA77BC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FE2C957-15EA-4DEE-BB88-503ACD9DD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415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F87912-08E5-4F01-850C-3DF1FEBA21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3F1767-44C5-4979-909A-6FBDC1BEE3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563A34-B6D7-491B-BEBA-92A92B557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1282E4-D563-480C-AF6B-D107B8F07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F0A0A4-C463-4E0D-B9B7-DFA4053CE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0272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29E13B-5310-45EE-B9CB-D5EA0C06E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5E6BBD-5851-4F85-8244-B97EE0AC1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B7FAB3-2CCE-4368-8A4F-12C672F99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0B66E6-DA9B-42FF-B60B-C8B172629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EBCFCE-C8CA-4CF7-B2FF-F547031F7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311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C360CD-0784-4411-B2C9-E72E5C1EB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804D55-CF14-426F-BC7C-90F1445F9C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B50988-B844-4FD8-B2C7-EFE26B88F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ECACA3-3C62-4B5E-8750-A8175E0A3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91DD24-5B66-4EA8-BFAE-DB1406B93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0065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E5A7A9-F733-4463-93FE-151D7CFC1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220C30-17FA-45CA-A96B-78369ABF13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887F70-A770-440F-B9BD-D9F6A901F2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2028FB-0B8B-4158-9372-733F206EA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7A078B-5610-4805-901A-6EC77B8AF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EC471C4-76F5-4CE7-AE80-8F1D93AC2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2549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A63A2A-180F-4D82-B07C-49BCCE975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57807A-BE1E-42C1-9F86-824D61CA6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9C8BF45-25B1-47AC-890F-2DF15172DC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9AB2DB0-36CB-4953-AA2E-117742B4C9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1D415D4-4BB5-4639-BD90-0C0360B8DA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BE24276-892E-45C4-88AC-3A2B83371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573C330-C747-4A60-842C-22530DEBF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539C934-8CCA-45DE-8111-16E18351E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267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D82C8B-6637-4B9B-AE19-553BB50FB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C6B0E1F-33B4-4C30-8055-E7D1043B3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FC6BFF0-BAD8-4270-A04A-2D1FC6793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9F8BF2-9705-47CC-AC4F-4D0A7F4BA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41786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A5C8E10-44AB-411A-BE77-E4BD5AA33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FCCC408-D455-4F2C-B4B0-DEB866257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A5EF62-2AFA-4693-9F6E-7CCF146BD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084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03B90B-4A4E-4283-B07C-4CF0FACC8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F4DF99-2EB3-40DD-9952-777911BAC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342668-1F4A-4806-91CE-BD920EC1A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CA2DDA-49F6-463D-A81D-93DC809D3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EC7255E-4763-4267-814F-E22775BD4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EB6A67E-3D14-4804-ADA5-7310B7418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0001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20FAAE-571E-4179-8D8E-3B893EB83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3FDD4EF-65D3-4173-A494-FFCE4131A2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A193C1-FB41-4B9B-B578-C662A93E0C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BE2BCD-D477-4A28-934F-22D64D098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720CB4-F3A0-48A5-ACA6-5E434A0C6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3D853D-A99E-4D9B-854C-3AD0495CE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146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F88382-BC33-4E98-8A1F-A48EAD37A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4A8552-7AEC-4BC0-8935-1992EDB236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B65544-EDAF-43A4-B443-7284C18F1E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EFC9B0-1346-4337-8EC5-2AAD7922628C}" type="datetimeFigureOut">
              <a:rPr lang="ko-KR" altLang="en-US" smtClean="0"/>
              <a:t>2021-01-29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459C45E-5A2B-47FD-9F7B-633EE657EB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BDBFAE-0363-4A9D-99E3-499481CCA1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AF7BF-9ECB-4312-A51A-04C7A4DD72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856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E3E85B-FA3F-4F40-AE77-8D3E12205FB3}"/>
              </a:ext>
            </a:extLst>
          </p:cNvPr>
          <p:cNvSpPr txBox="1"/>
          <p:nvPr/>
        </p:nvSpPr>
        <p:spPr>
          <a:xfrm>
            <a:off x="2003900" y="1341472"/>
            <a:ext cx="818419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solidFill>
                  <a:schemeClr val="accent6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Gesture</a:t>
            </a:r>
            <a:r>
              <a:rPr lang="en-US" altLang="ko-KR" sz="9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9600" dirty="0">
                <a:solidFill>
                  <a:schemeClr val="accent1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Recognition</a:t>
            </a:r>
          </a:p>
          <a:p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2171B8-D4BE-483B-9E51-3438CE83B666}"/>
              </a:ext>
            </a:extLst>
          </p:cNvPr>
          <p:cNvSpPr txBox="1"/>
          <p:nvPr/>
        </p:nvSpPr>
        <p:spPr>
          <a:xfrm>
            <a:off x="3270855" y="5060029"/>
            <a:ext cx="56502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>
                <a:latin typeface="a옛날사진관3" panose="02020600000000000000" pitchFamily="18" charset="-127"/>
                <a:ea typeface="a옛날사진관3" panose="02020600000000000000" pitchFamily="18" charset="-127"/>
              </a:rPr>
              <a:t>고낙헌</a:t>
            </a:r>
            <a:r>
              <a:rPr lang="en-US" altLang="ko-KR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   </a:t>
            </a:r>
            <a:r>
              <a:rPr lang="ko-KR" altLang="en-US" sz="32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곽현우</a:t>
            </a:r>
          </a:p>
        </p:txBody>
      </p:sp>
    </p:spTree>
    <p:extLst>
      <p:ext uri="{BB962C8B-B14F-4D97-AF65-F5344CB8AC3E}">
        <p14:creationId xmlns:p14="http://schemas.microsoft.com/office/powerpoint/2010/main" val="410591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B0BEDC03-3088-47D2-8952-5EDE6080900A}"/>
              </a:ext>
            </a:extLst>
          </p:cNvPr>
          <p:cNvGrpSpPr/>
          <p:nvPr/>
        </p:nvGrpSpPr>
        <p:grpSpPr>
          <a:xfrm>
            <a:off x="0" y="0"/>
            <a:ext cx="12192000" cy="723626"/>
            <a:chOff x="0" y="0"/>
            <a:chExt cx="12192000" cy="85177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4E35E18-A460-4390-B4A5-3F34ED8C1736}"/>
                </a:ext>
              </a:extLst>
            </p:cNvPr>
            <p:cNvSpPr/>
            <p:nvPr/>
          </p:nvSpPr>
          <p:spPr>
            <a:xfrm>
              <a:off x="0" y="0"/>
              <a:ext cx="12192000" cy="851770"/>
            </a:xfrm>
            <a:prstGeom prst="rect">
              <a:avLst/>
            </a:prstGeom>
            <a:solidFill>
              <a:schemeClr val="accent2">
                <a:lumMod val="75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5AD0FA-2D3F-4120-A20C-FC315AE86E0C}"/>
                </a:ext>
              </a:extLst>
            </p:cNvPr>
            <p:cNvSpPr txBox="1"/>
            <p:nvPr/>
          </p:nvSpPr>
          <p:spPr>
            <a:xfrm>
              <a:off x="114627" y="117948"/>
              <a:ext cx="7515617" cy="615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accent2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Overall </a:t>
              </a:r>
              <a:r>
                <a:rPr lang="en-US" altLang="ko-KR" sz="2800" dirty="0" err="1">
                  <a:solidFill>
                    <a:schemeClr val="accent2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WorkFlow</a:t>
              </a:r>
              <a:r>
                <a:rPr lang="en-US" altLang="ko-KR" sz="2800" dirty="0">
                  <a:solidFill>
                    <a:schemeClr val="accent2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</a:t>
              </a:r>
              <a:endParaRPr lang="ko-KR" altLang="en-US" sz="2800" dirty="0">
                <a:solidFill>
                  <a:schemeClr val="accent2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20D50533-D4B8-4520-ACBF-9196879BB335}"/>
              </a:ext>
            </a:extLst>
          </p:cNvPr>
          <p:cNvSpPr/>
          <p:nvPr/>
        </p:nvSpPr>
        <p:spPr>
          <a:xfrm>
            <a:off x="7160711" y="3832239"/>
            <a:ext cx="2714479" cy="96855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Predict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endParaRPr lang="en-US" altLang="ko-KR" b="1" dirty="0">
              <a:solidFill>
                <a:schemeClr val="accent1">
                  <a:lumMod val="75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Through CNN</a:t>
            </a:r>
            <a:r>
              <a:rPr lang="ko-KR" altLang="en-US" b="1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b="1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model</a:t>
            </a:r>
            <a:endParaRPr lang="ko-KR" altLang="en-US" b="1" dirty="0">
              <a:solidFill>
                <a:schemeClr val="accent1">
                  <a:lumMod val="75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25C27696-E70D-4D71-B5B6-06554E8C530C}"/>
              </a:ext>
            </a:extLst>
          </p:cNvPr>
          <p:cNvGrpSpPr/>
          <p:nvPr/>
        </p:nvGrpSpPr>
        <p:grpSpPr>
          <a:xfrm>
            <a:off x="6433691" y="2435094"/>
            <a:ext cx="4255139" cy="968554"/>
            <a:chOff x="4052305" y="2386988"/>
            <a:chExt cx="4255139" cy="968554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514EE81E-D898-470A-80DC-2BB4A2D189E7}"/>
                </a:ext>
              </a:extLst>
            </p:cNvPr>
            <p:cNvSpPr/>
            <p:nvPr/>
          </p:nvSpPr>
          <p:spPr>
            <a:xfrm>
              <a:off x="4367521" y="2386988"/>
              <a:ext cx="3651570" cy="968554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ADF7E1B-5464-4235-858A-717602311F2E}"/>
                </a:ext>
              </a:extLst>
            </p:cNvPr>
            <p:cNvSpPr txBox="1"/>
            <p:nvPr/>
          </p:nvSpPr>
          <p:spPr>
            <a:xfrm>
              <a:off x="4052305" y="2548099"/>
              <a:ext cx="22629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OpenCV HOG descriptor</a:t>
              </a:r>
              <a:endParaRPr lang="ko-KR" altLang="en-US" b="1" i="1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E4A2386-741B-47DE-B164-3259FA7692DC}"/>
                </a:ext>
              </a:extLst>
            </p:cNvPr>
            <p:cNvSpPr txBox="1"/>
            <p:nvPr/>
          </p:nvSpPr>
          <p:spPr>
            <a:xfrm>
              <a:off x="6044469" y="2548099"/>
              <a:ext cx="22629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b="1" i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TF-Pose</a:t>
              </a:r>
            </a:p>
            <a:p>
              <a:pPr algn="ctr"/>
              <a:r>
                <a:rPr lang="en-US" altLang="ko-KR" b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Skeleton </a:t>
              </a:r>
              <a:r>
                <a:rPr lang="ko-KR" altLang="en-US" b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인식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F952EF3-0217-4DEC-B4B6-30D4BC8E58C2}"/>
                </a:ext>
              </a:extLst>
            </p:cNvPr>
            <p:cNvSpPr txBox="1"/>
            <p:nvPr/>
          </p:nvSpPr>
          <p:spPr>
            <a:xfrm>
              <a:off x="5732817" y="2548099"/>
              <a:ext cx="9209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600" dirty="0">
                  <a:solidFill>
                    <a:schemeClr val="accent1">
                      <a:lumMod val="75000"/>
                    </a:schemeClr>
                  </a:solidFill>
                </a:rPr>
                <a:t>+</a:t>
              </a:r>
              <a:endParaRPr lang="ko-KR" altLang="en-US" sz="360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1FBEBCCC-D1F7-4989-811E-7F6D5FA09A69}"/>
              </a:ext>
            </a:extLst>
          </p:cNvPr>
          <p:cNvGrpSpPr/>
          <p:nvPr/>
        </p:nvGrpSpPr>
        <p:grpSpPr>
          <a:xfrm>
            <a:off x="8446900" y="2054732"/>
            <a:ext cx="2057735" cy="338554"/>
            <a:chOff x="3113997" y="2389727"/>
            <a:chExt cx="2057735" cy="338554"/>
          </a:xfrm>
        </p:grpSpPr>
        <p:sp>
          <p:nvSpPr>
            <p:cNvPr id="22" name="화살표: 아래쪽 21">
              <a:extLst>
                <a:ext uri="{FF2B5EF4-FFF2-40B4-BE49-F238E27FC236}">
                  <a16:creationId xmlns:a16="http://schemas.microsoft.com/office/drawing/2014/main" id="{2121F79C-4C92-46BE-9B7F-479AA77D699A}"/>
                </a:ext>
              </a:extLst>
            </p:cNvPr>
            <p:cNvSpPr/>
            <p:nvPr/>
          </p:nvSpPr>
          <p:spPr>
            <a:xfrm>
              <a:off x="3113997" y="2401122"/>
              <a:ext cx="232437" cy="315764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B6E4E17-9FCA-4A41-936C-04C579BCE165}"/>
                </a:ext>
              </a:extLst>
            </p:cNvPr>
            <p:cNvSpPr txBox="1"/>
            <p:nvPr/>
          </p:nvSpPr>
          <p:spPr>
            <a:xfrm>
              <a:off x="3346434" y="2389727"/>
              <a:ext cx="182529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Frame</a:t>
              </a:r>
              <a:r>
                <a:rPr lang="ko-KR" altLang="en-US" sz="1600" b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사진처리</a:t>
              </a: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BF01ADA2-E73B-4F17-8725-7B75E538779C}"/>
              </a:ext>
            </a:extLst>
          </p:cNvPr>
          <p:cNvGrpSpPr/>
          <p:nvPr/>
        </p:nvGrpSpPr>
        <p:grpSpPr>
          <a:xfrm>
            <a:off x="8401733" y="3453243"/>
            <a:ext cx="2607248" cy="338554"/>
            <a:chOff x="3068830" y="3748771"/>
            <a:chExt cx="2607248" cy="338554"/>
          </a:xfrm>
        </p:grpSpPr>
        <p:sp>
          <p:nvSpPr>
            <p:cNvPr id="23" name="화살표: 아래쪽 22">
              <a:extLst>
                <a:ext uri="{FF2B5EF4-FFF2-40B4-BE49-F238E27FC236}">
                  <a16:creationId xmlns:a16="http://schemas.microsoft.com/office/drawing/2014/main" id="{AEE9410A-C122-4ACD-81EE-B1B7CA19FCB6}"/>
                </a:ext>
              </a:extLst>
            </p:cNvPr>
            <p:cNvSpPr/>
            <p:nvPr/>
          </p:nvSpPr>
          <p:spPr>
            <a:xfrm>
              <a:off x="3068830" y="3766917"/>
              <a:ext cx="232437" cy="315764"/>
            </a:xfrm>
            <a:prstGeom prst="down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7B4037D-B100-46DC-A849-EEA185DD74F5}"/>
                </a:ext>
              </a:extLst>
            </p:cNvPr>
            <p:cNvSpPr txBox="1"/>
            <p:nvPr/>
          </p:nvSpPr>
          <p:spPr>
            <a:xfrm>
              <a:off x="3241789" y="3748771"/>
              <a:ext cx="243428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Preprocessed</a:t>
              </a:r>
              <a:r>
                <a:rPr lang="ko-KR" altLang="en-US" sz="1600" b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</a:t>
              </a:r>
              <a:r>
                <a:rPr lang="en-US" altLang="ko-KR" sz="1600" b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Image</a:t>
              </a:r>
              <a:endParaRPr lang="ko-KR" altLang="en-US" sz="1600" b="1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DD375EE5-E84F-48F9-AC65-B0DF3A1C3EB2}"/>
              </a:ext>
            </a:extLst>
          </p:cNvPr>
          <p:cNvSpPr/>
          <p:nvPr/>
        </p:nvSpPr>
        <p:spPr>
          <a:xfrm>
            <a:off x="1378657" y="2779745"/>
            <a:ext cx="2922248" cy="92097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Data Processing</a:t>
            </a:r>
          </a:p>
          <a:p>
            <a:pPr algn="ctr"/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With </a:t>
            </a:r>
          </a:p>
          <a:p>
            <a:pPr algn="ctr"/>
            <a:r>
              <a:rPr lang="en-US" altLang="ko-KR" i="1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Yolo v4, TF-Pose</a:t>
            </a:r>
            <a:endParaRPr lang="ko-KR" altLang="en-US" i="1" dirty="0">
              <a:solidFill>
                <a:schemeClr val="accent6">
                  <a:lumMod val="75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43" name="화살표: 아래쪽 42">
            <a:extLst>
              <a:ext uri="{FF2B5EF4-FFF2-40B4-BE49-F238E27FC236}">
                <a16:creationId xmlns:a16="http://schemas.microsoft.com/office/drawing/2014/main" id="{678E9E13-550C-4C5F-B98C-4827E813E132}"/>
              </a:ext>
            </a:extLst>
          </p:cNvPr>
          <p:cNvSpPr/>
          <p:nvPr/>
        </p:nvSpPr>
        <p:spPr>
          <a:xfrm>
            <a:off x="2723562" y="2409520"/>
            <a:ext cx="232437" cy="315764"/>
          </a:xfrm>
          <a:prstGeom prst="down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C3F6CDB-8FDB-45F3-B684-6CB2A7860DE6}"/>
              </a:ext>
            </a:extLst>
          </p:cNvPr>
          <p:cNvSpPr txBox="1"/>
          <p:nvPr/>
        </p:nvSpPr>
        <p:spPr>
          <a:xfrm>
            <a:off x="1217840" y="1397439"/>
            <a:ext cx="32438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Raw Data</a:t>
            </a:r>
          </a:p>
          <a:p>
            <a:pPr algn="ctr"/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Pedestrian: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약 </a:t>
            </a: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140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</a:t>
            </a:r>
            <a:endParaRPr lang="en-US" altLang="ko-KR" sz="1200" dirty="0">
              <a:solidFill>
                <a:schemeClr val="accent6">
                  <a:lumMod val="75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Sitter: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약 </a:t>
            </a: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140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</a:t>
            </a:r>
            <a:endParaRPr lang="en-US" altLang="ko-KR" sz="1200" dirty="0">
              <a:solidFill>
                <a:schemeClr val="accent6">
                  <a:lumMod val="75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  <a:p>
            <a:pPr algn="ctr"/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Get a Taxi: 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약 </a:t>
            </a:r>
            <a:r>
              <a:rPr lang="en-US" altLang="ko-KR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130</a:t>
            </a:r>
            <a:r>
              <a:rPr lang="ko-KR" altLang="en-US" sz="12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장</a:t>
            </a:r>
          </a:p>
        </p:txBody>
      </p:sp>
      <p:sp>
        <p:nvSpPr>
          <p:cNvPr id="46" name="화살표: 아래쪽 45">
            <a:extLst>
              <a:ext uri="{FF2B5EF4-FFF2-40B4-BE49-F238E27FC236}">
                <a16:creationId xmlns:a16="http://schemas.microsoft.com/office/drawing/2014/main" id="{D95B181B-36C9-4716-ABBD-30468A8EC4FE}"/>
              </a:ext>
            </a:extLst>
          </p:cNvPr>
          <p:cNvSpPr/>
          <p:nvPr/>
        </p:nvSpPr>
        <p:spPr>
          <a:xfrm>
            <a:off x="2723562" y="3789475"/>
            <a:ext cx="232437" cy="315764"/>
          </a:xfrm>
          <a:prstGeom prst="down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0CF8E5C3-6A59-4DD5-A064-4D55EA9CB41F}"/>
              </a:ext>
            </a:extLst>
          </p:cNvPr>
          <p:cNvSpPr/>
          <p:nvPr/>
        </p:nvSpPr>
        <p:spPr>
          <a:xfrm>
            <a:off x="1378657" y="4183971"/>
            <a:ext cx="2922248" cy="66740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Construct CNN model</a:t>
            </a:r>
          </a:p>
          <a:p>
            <a:pPr algn="ctr"/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&amp; Train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3995E2-829F-493E-83BD-B1C2F57648D7}"/>
              </a:ext>
            </a:extLst>
          </p:cNvPr>
          <p:cNvSpPr/>
          <p:nvPr/>
        </p:nvSpPr>
        <p:spPr>
          <a:xfrm>
            <a:off x="923651" y="1246404"/>
            <a:ext cx="3966786" cy="5262734"/>
          </a:xfrm>
          <a:prstGeom prst="rect">
            <a:avLst/>
          </a:prstGeom>
          <a:noFill/>
          <a:ln w="635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E6168C8-8BE5-4A4D-8336-4B3A10F2DA44}"/>
              </a:ext>
            </a:extLst>
          </p:cNvPr>
          <p:cNvSpPr txBox="1"/>
          <p:nvPr/>
        </p:nvSpPr>
        <p:spPr>
          <a:xfrm>
            <a:off x="1927131" y="5323209"/>
            <a:ext cx="1825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Trained</a:t>
            </a:r>
            <a:r>
              <a:rPr lang="ko-KR" altLang="en-US" b="1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b="1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CNN model</a:t>
            </a:r>
            <a:endParaRPr lang="ko-KR" altLang="en-US" b="1" dirty="0">
              <a:solidFill>
                <a:schemeClr val="accent6">
                  <a:lumMod val="75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52" name="화살표: 아래쪽 51">
            <a:extLst>
              <a:ext uri="{FF2B5EF4-FFF2-40B4-BE49-F238E27FC236}">
                <a16:creationId xmlns:a16="http://schemas.microsoft.com/office/drawing/2014/main" id="{19F25B84-CEA1-48E6-8835-6DD7E0A9210E}"/>
              </a:ext>
            </a:extLst>
          </p:cNvPr>
          <p:cNvSpPr/>
          <p:nvPr/>
        </p:nvSpPr>
        <p:spPr>
          <a:xfrm>
            <a:off x="2723562" y="4929411"/>
            <a:ext cx="232437" cy="315764"/>
          </a:xfrm>
          <a:prstGeom prst="downArrow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B1947814-1D35-4232-93B5-7E36E0610344}"/>
              </a:ext>
            </a:extLst>
          </p:cNvPr>
          <p:cNvSpPr/>
          <p:nvPr/>
        </p:nvSpPr>
        <p:spPr>
          <a:xfrm>
            <a:off x="6096000" y="1028700"/>
            <a:ext cx="5085116" cy="5480438"/>
          </a:xfrm>
          <a:prstGeom prst="rect">
            <a:avLst/>
          </a:prstGeom>
          <a:noFill/>
          <a:ln w="635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화살표: 아래쪽 59">
            <a:extLst>
              <a:ext uri="{FF2B5EF4-FFF2-40B4-BE49-F238E27FC236}">
                <a16:creationId xmlns:a16="http://schemas.microsoft.com/office/drawing/2014/main" id="{8E1481DA-1EE9-4E89-81AE-A7131FACE646}"/>
              </a:ext>
            </a:extLst>
          </p:cNvPr>
          <p:cNvSpPr/>
          <p:nvPr/>
        </p:nvSpPr>
        <p:spPr>
          <a:xfrm>
            <a:off x="8406121" y="4865777"/>
            <a:ext cx="232437" cy="315764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5381DDB-85CC-4475-A69E-94CC5C739337}"/>
              </a:ext>
            </a:extLst>
          </p:cNvPr>
          <p:cNvGrpSpPr/>
          <p:nvPr/>
        </p:nvGrpSpPr>
        <p:grpSpPr>
          <a:xfrm>
            <a:off x="7277751" y="5245175"/>
            <a:ext cx="2480397" cy="1160546"/>
            <a:chOff x="4499402" y="436205"/>
            <a:chExt cx="5241228" cy="4659779"/>
          </a:xfrm>
        </p:grpSpPr>
        <p:pic>
          <p:nvPicPr>
            <p:cNvPr id="6" name="그림 5" descr="도로, 실외, 나무, 사람이(가) 표시된 사진&#10;&#10;자동 생성된 설명">
              <a:extLst>
                <a:ext uri="{FF2B5EF4-FFF2-40B4-BE49-F238E27FC236}">
                  <a16:creationId xmlns:a16="http://schemas.microsoft.com/office/drawing/2014/main" id="{D85F01FB-9518-4568-BCCC-41F3DC66AF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99402" y="436205"/>
              <a:ext cx="5241228" cy="4659779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FE21E814-8679-44DE-B378-E157A3F5ED4A}"/>
                </a:ext>
              </a:extLst>
            </p:cNvPr>
            <p:cNvSpPr/>
            <p:nvPr/>
          </p:nvSpPr>
          <p:spPr>
            <a:xfrm>
              <a:off x="6435988" y="1540072"/>
              <a:ext cx="1842021" cy="3325608"/>
            </a:xfrm>
            <a:prstGeom prst="rect">
              <a:avLst/>
            </a:prstGeom>
            <a:noFill/>
            <a:ln w="381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D7C114-7E3B-490A-A5A3-6955BED7830B}"/>
                </a:ext>
              </a:extLst>
            </p:cNvPr>
            <p:cNvSpPr txBox="1"/>
            <p:nvPr/>
          </p:nvSpPr>
          <p:spPr>
            <a:xfrm>
              <a:off x="6301164" y="777650"/>
              <a:ext cx="2238766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dirty="0">
                  <a:solidFill>
                    <a:schemeClr val="accent4"/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pedestrian</a:t>
              </a:r>
              <a:endParaRPr lang="ko-KR" altLang="en-US" sz="900" dirty="0">
                <a:solidFill>
                  <a:schemeClr val="accent4"/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E2DB37A-BEF8-4E13-A1A0-75A9D697519C}"/>
              </a:ext>
            </a:extLst>
          </p:cNvPr>
          <p:cNvSpPr txBox="1"/>
          <p:nvPr/>
        </p:nvSpPr>
        <p:spPr>
          <a:xfrm>
            <a:off x="786186" y="810433"/>
            <a:ext cx="11849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11롯데마트드림Bold" panose="02020603020101020101" pitchFamily="18" charset="-127"/>
                <a:ea typeface="11롯데마트드림Bold" panose="02020603020101020101" pitchFamily="18" charset="-127"/>
              </a:rPr>
              <a:t>모델 훈련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E7E78283-E7D5-4DF9-AF70-07207E041420}"/>
              </a:ext>
            </a:extLst>
          </p:cNvPr>
          <p:cNvGrpSpPr/>
          <p:nvPr/>
        </p:nvGrpSpPr>
        <p:grpSpPr>
          <a:xfrm>
            <a:off x="3752429" y="1102673"/>
            <a:ext cx="6152473" cy="4543702"/>
            <a:chOff x="3752429" y="1102673"/>
            <a:chExt cx="6152473" cy="4543702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1E0A2A6A-EBF5-4DAA-A4FC-3401F9BF06F1}"/>
                </a:ext>
              </a:extLst>
            </p:cNvPr>
            <p:cNvSpPr/>
            <p:nvPr/>
          </p:nvSpPr>
          <p:spPr>
            <a:xfrm>
              <a:off x="7231536" y="1102673"/>
              <a:ext cx="2673366" cy="920979"/>
            </a:xfrm>
            <a:prstGeom prst="round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OpenCV Webcam </a:t>
              </a:r>
              <a:r>
                <a:rPr lang="ko-KR" altLang="en-US" b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및 </a:t>
              </a:r>
              <a:r>
                <a:rPr lang="en-US" altLang="ko-KR" b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CNN </a:t>
              </a:r>
              <a:r>
                <a:rPr lang="ko-KR" altLang="en-US" b="1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모델 불러오기</a:t>
              </a:r>
            </a:p>
          </p:txBody>
        </p:sp>
        <p:cxnSp>
          <p:nvCxnSpPr>
            <p:cNvPr id="27" name="연결선: 꺾임 26">
              <a:extLst>
                <a:ext uri="{FF2B5EF4-FFF2-40B4-BE49-F238E27FC236}">
                  <a16:creationId xmlns:a16="http://schemas.microsoft.com/office/drawing/2014/main" id="{7DCFE21E-C927-4E9E-BDDA-1F02CAECB707}"/>
                </a:ext>
              </a:extLst>
            </p:cNvPr>
            <p:cNvCxnSpPr>
              <a:cxnSpLocks/>
              <a:stCxn id="51" idx="3"/>
              <a:endCxn id="14" idx="1"/>
            </p:cNvCxnSpPr>
            <p:nvPr/>
          </p:nvCxnSpPr>
          <p:spPr>
            <a:xfrm flipV="1">
              <a:off x="3752429" y="1563163"/>
              <a:ext cx="3479107" cy="4083212"/>
            </a:xfrm>
            <a:prstGeom prst="bentConnector3">
              <a:avLst>
                <a:gd name="adj1" fmla="val 50000"/>
              </a:avLst>
            </a:prstGeom>
            <a:ln w="127000">
              <a:solidFill>
                <a:schemeClr val="accent4">
                  <a:lumMod val="40000"/>
                  <a:lumOff val="60000"/>
                </a:schemeClr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id="{C02E0DC4-1B06-455D-B201-7116A888F850}"/>
              </a:ext>
            </a:extLst>
          </p:cNvPr>
          <p:cNvSpPr txBox="1"/>
          <p:nvPr/>
        </p:nvSpPr>
        <p:spPr>
          <a:xfrm>
            <a:off x="9996177" y="1033367"/>
            <a:ext cx="11849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FF0000"/>
                </a:solidFill>
                <a:latin typeface="11롯데마트드림Bold" panose="02020603020101020101" pitchFamily="18" charset="-127"/>
                <a:ea typeface="11롯데마트드림Bold" panose="02020603020101020101" pitchFamily="18" charset="-127"/>
              </a:rPr>
              <a:t>모델 적용</a:t>
            </a:r>
          </a:p>
        </p:txBody>
      </p:sp>
    </p:spTree>
    <p:extLst>
      <p:ext uri="{BB962C8B-B14F-4D97-AF65-F5344CB8AC3E}">
        <p14:creationId xmlns:p14="http://schemas.microsoft.com/office/powerpoint/2010/main" val="2661399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9" grpId="0" animBg="1"/>
      <p:bldP spid="45" grpId="0"/>
      <p:bldP spid="47" grpId="0" animBg="1"/>
      <p:bldP spid="5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B0BEDC03-3088-47D2-8952-5EDE6080900A}"/>
              </a:ext>
            </a:extLst>
          </p:cNvPr>
          <p:cNvGrpSpPr/>
          <p:nvPr/>
        </p:nvGrpSpPr>
        <p:grpSpPr>
          <a:xfrm>
            <a:off x="0" y="0"/>
            <a:ext cx="12192000" cy="723626"/>
            <a:chOff x="0" y="0"/>
            <a:chExt cx="12192000" cy="85177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4E35E18-A460-4390-B4A5-3F34ED8C1736}"/>
                </a:ext>
              </a:extLst>
            </p:cNvPr>
            <p:cNvSpPr/>
            <p:nvPr/>
          </p:nvSpPr>
          <p:spPr>
            <a:xfrm>
              <a:off x="0" y="0"/>
              <a:ext cx="12192000" cy="851770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5AD0FA-2D3F-4120-A20C-FC315AE86E0C}"/>
                </a:ext>
              </a:extLst>
            </p:cNvPr>
            <p:cNvSpPr txBox="1"/>
            <p:nvPr/>
          </p:nvSpPr>
          <p:spPr>
            <a:xfrm>
              <a:off x="114627" y="117948"/>
              <a:ext cx="10910800" cy="615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1. Yolo</a:t>
              </a:r>
              <a:r>
                <a:rPr lang="ko-KR" altLang="en-US" sz="28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</a:t>
              </a: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v4 &amp; TF-Pose</a:t>
              </a:r>
              <a:r>
                <a:rPr lang="ko-KR" altLang="en-US" sz="28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를 활용한 사람 </a:t>
              </a: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skeleton </a:t>
              </a:r>
              <a:r>
                <a:rPr lang="ko-KR" altLang="en-US" sz="28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인식 및 추출</a:t>
              </a:r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E69DC4FB-FB8F-4892-AB08-E5F9631D6618}"/>
              </a:ext>
            </a:extLst>
          </p:cNvPr>
          <p:cNvGrpSpPr/>
          <p:nvPr/>
        </p:nvGrpSpPr>
        <p:grpSpPr>
          <a:xfrm>
            <a:off x="0" y="2400300"/>
            <a:ext cx="12192000" cy="4457700"/>
            <a:chOff x="114627" y="2882100"/>
            <a:chExt cx="11524148" cy="3960000"/>
          </a:xfrm>
        </p:grpSpPr>
        <p:pic>
          <p:nvPicPr>
            <p:cNvPr id="20" name="그림 19" descr="건물, 실외, 도로이(가) 표시된 사진&#10;&#10;자동 생성된 설명">
              <a:extLst>
                <a:ext uri="{FF2B5EF4-FFF2-40B4-BE49-F238E27FC236}">
                  <a16:creationId xmlns:a16="http://schemas.microsoft.com/office/drawing/2014/main" id="{E26BB496-A61C-4F3F-9D6F-545BA2132BD0}"/>
                </a:ext>
              </a:extLst>
            </p:cNvPr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76701" y="2882100"/>
              <a:ext cx="3600000" cy="3960000"/>
            </a:xfrm>
            <a:prstGeom prst="rect">
              <a:avLst/>
            </a:prstGeom>
          </p:spPr>
        </p:pic>
        <p:pic>
          <p:nvPicPr>
            <p:cNvPr id="21" name="그림 20" descr="나무, 실외이(가) 표시된 사진&#10;&#10;자동 생성된 설명">
              <a:extLst>
                <a:ext uri="{FF2B5EF4-FFF2-40B4-BE49-F238E27FC236}">
                  <a16:creationId xmlns:a16="http://schemas.microsoft.com/office/drawing/2014/main" id="{CD24E398-FD6D-49A6-BFF6-CB948CA46FFB}"/>
                </a:ext>
              </a:extLst>
            </p:cNvPr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38775" y="2882100"/>
              <a:ext cx="3600000" cy="3960000"/>
            </a:xfrm>
            <a:prstGeom prst="rect">
              <a:avLst/>
            </a:prstGeom>
          </p:spPr>
        </p:pic>
        <p:pic>
          <p:nvPicPr>
            <p:cNvPr id="22" name="그림 21" descr="건물, 도로, 실외이(가) 표시된 사진&#10;&#10;자동 생성된 설명">
              <a:extLst>
                <a:ext uri="{FF2B5EF4-FFF2-40B4-BE49-F238E27FC236}">
                  <a16:creationId xmlns:a16="http://schemas.microsoft.com/office/drawing/2014/main" id="{138E1B98-96D6-4487-A5AE-99869E74D0C8}"/>
                </a:ext>
              </a:extLst>
            </p:cNvPr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627" y="2882100"/>
              <a:ext cx="3600000" cy="3960000"/>
            </a:xfrm>
            <a:prstGeom prst="rect">
              <a:avLst/>
            </a:prstGeom>
          </p:spPr>
        </p:pic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65CF3B02-828F-4BC8-AC16-E060DBF94E03}"/>
              </a:ext>
            </a:extLst>
          </p:cNvPr>
          <p:cNvGrpSpPr/>
          <p:nvPr/>
        </p:nvGrpSpPr>
        <p:grpSpPr>
          <a:xfrm>
            <a:off x="1910665" y="672537"/>
            <a:ext cx="8383370" cy="1734114"/>
            <a:chOff x="1910665" y="1149910"/>
            <a:chExt cx="8383370" cy="1734114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6807E62-409C-4CA3-87BC-B0E296B10A06}"/>
                </a:ext>
              </a:extLst>
            </p:cNvPr>
            <p:cNvSpPr txBox="1"/>
            <p:nvPr/>
          </p:nvSpPr>
          <p:spPr>
            <a:xfrm>
              <a:off x="2135265" y="2265776"/>
              <a:ext cx="37424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모션의 특징들을 부각하여 단순화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402ED72-B1D7-4C26-BCD8-399D4DD7F52D}"/>
                </a:ext>
              </a:extLst>
            </p:cNvPr>
            <p:cNvSpPr txBox="1"/>
            <p:nvPr/>
          </p:nvSpPr>
          <p:spPr>
            <a:xfrm>
              <a:off x="6314252" y="2265776"/>
              <a:ext cx="39528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주변환경 영향 최소화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3516DDF-A731-4442-86DA-680CF54D7649}"/>
                </a:ext>
              </a:extLst>
            </p:cNvPr>
            <p:cNvSpPr txBox="1"/>
            <p:nvPr/>
          </p:nvSpPr>
          <p:spPr>
            <a:xfrm>
              <a:off x="2268046" y="1149910"/>
              <a:ext cx="347692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accent6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TF-Pose</a:t>
              </a:r>
              <a:endParaRPr lang="ko-KR" altLang="en-US" sz="60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cxnSp>
          <p:nvCxnSpPr>
            <p:cNvPr id="25" name="연결선: 구부러짐 24">
              <a:extLst>
                <a:ext uri="{FF2B5EF4-FFF2-40B4-BE49-F238E27FC236}">
                  <a16:creationId xmlns:a16="http://schemas.microsoft.com/office/drawing/2014/main" id="{70E4BA4A-7495-4076-8DC4-2ADB7FEBE095}"/>
                </a:ext>
              </a:extLst>
            </p:cNvPr>
            <p:cNvCxnSpPr>
              <a:stCxn id="22" idx="0"/>
              <a:endCxn id="20" idx="0"/>
            </p:cNvCxnSpPr>
            <p:nvPr/>
          </p:nvCxnSpPr>
          <p:spPr>
            <a:xfrm rot="5400000" flipH="1" flipV="1">
              <a:off x="4000158" y="781830"/>
              <a:ext cx="12700" cy="4191686"/>
            </a:xfrm>
            <a:prstGeom prst="curvedConnector3">
              <a:avLst>
                <a:gd name="adj1" fmla="val 1800000"/>
              </a:avLst>
            </a:prstGeom>
            <a:ln w="6350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연결선: 구부러짐 25">
              <a:extLst>
                <a:ext uri="{FF2B5EF4-FFF2-40B4-BE49-F238E27FC236}">
                  <a16:creationId xmlns:a16="http://schemas.microsoft.com/office/drawing/2014/main" id="{4F829F23-B409-4EB0-A7A7-F50E415AF6A7}"/>
                </a:ext>
              </a:extLst>
            </p:cNvPr>
            <p:cNvCxnSpPr>
              <a:cxnSpLocks/>
              <a:stCxn id="20" idx="0"/>
              <a:endCxn id="21" idx="0"/>
            </p:cNvCxnSpPr>
            <p:nvPr/>
          </p:nvCxnSpPr>
          <p:spPr>
            <a:xfrm rot="5400000" flipH="1" flipV="1">
              <a:off x="8191843" y="781831"/>
              <a:ext cx="12700" cy="4191685"/>
            </a:xfrm>
            <a:prstGeom prst="curvedConnector3">
              <a:avLst>
                <a:gd name="adj1" fmla="val 1800000"/>
              </a:avLst>
            </a:prstGeom>
            <a:ln w="6350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C82ADE1-ECE9-463E-A99C-6A5608D6AF7D}"/>
                </a:ext>
              </a:extLst>
            </p:cNvPr>
            <p:cNvSpPr txBox="1"/>
            <p:nvPr/>
          </p:nvSpPr>
          <p:spPr>
            <a:xfrm>
              <a:off x="6552231" y="1149910"/>
              <a:ext cx="347692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accent6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Yolo v4</a:t>
              </a:r>
              <a:endParaRPr lang="ko-KR" altLang="en-US" sz="6000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C04F0419-1223-47EF-AB5B-98B3C47F4672}"/>
              </a:ext>
            </a:extLst>
          </p:cNvPr>
          <p:cNvSpPr/>
          <p:nvPr/>
        </p:nvSpPr>
        <p:spPr>
          <a:xfrm>
            <a:off x="0" y="723626"/>
            <a:ext cx="12192000" cy="6134374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6240BA-0B67-4073-9DB8-C23BE135F5EC}"/>
              </a:ext>
            </a:extLst>
          </p:cNvPr>
          <p:cNvSpPr txBox="1"/>
          <p:nvPr/>
        </p:nvSpPr>
        <p:spPr>
          <a:xfrm>
            <a:off x="3871712" y="2512358"/>
            <a:ext cx="48850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 err="1">
                <a:solidFill>
                  <a:schemeClr val="accent6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Colab</a:t>
            </a:r>
            <a:r>
              <a:rPr lang="en-US" altLang="ko-KR" sz="6000" b="1" dirty="0">
                <a:solidFill>
                  <a:schemeClr val="accent6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(TPU)</a:t>
            </a:r>
          </a:p>
          <a:p>
            <a:pPr algn="ctr"/>
            <a:r>
              <a:rPr lang="ko-KR" altLang="en-US" sz="6000" b="1" dirty="0" err="1">
                <a:solidFill>
                  <a:schemeClr val="accent6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으로</a:t>
            </a:r>
            <a:r>
              <a:rPr lang="ko-KR" altLang="en-US" sz="6000" b="1" dirty="0">
                <a:solidFill>
                  <a:schemeClr val="accent6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 실행</a:t>
            </a:r>
          </a:p>
        </p:txBody>
      </p:sp>
    </p:spTree>
    <p:extLst>
      <p:ext uri="{BB962C8B-B14F-4D97-AF65-F5344CB8AC3E}">
        <p14:creationId xmlns:p14="http://schemas.microsoft.com/office/powerpoint/2010/main" val="112005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B0BEDC03-3088-47D2-8952-5EDE6080900A}"/>
              </a:ext>
            </a:extLst>
          </p:cNvPr>
          <p:cNvGrpSpPr/>
          <p:nvPr/>
        </p:nvGrpSpPr>
        <p:grpSpPr>
          <a:xfrm>
            <a:off x="0" y="0"/>
            <a:ext cx="12192000" cy="723626"/>
            <a:chOff x="0" y="0"/>
            <a:chExt cx="12192000" cy="85177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4E35E18-A460-4390-B4A5-3F34ED8C1736}"/>
                </a:ext>
              </a:extLst>
            </p:cNvPr>
            <p:cNvSpPr/>
            <p:nvPr/>
          </p:nvSpPr>
          <p:spPr>
            <a:xfrm>
              <a:off x="0" y="0"/>
              <a:ext cx="12192000" cy="851770"/>
            </a:xfrm>
            <a:prstGeom prst="rect">
              <a:avLst/>
            </a:prstGeom>
            <a:solidFill>
              <a:schemeClr val="accent6">
                <a:lumMod val="60000"/>
                <a:lumOff val="4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5AD0FA-2D3F-4120-A20C-FC315AE86E0C}"/>
                </a:ext>
              </a:extLst>
            </p:cNvPr>
            <p:cNvSpPr txBox="1"/>
            <p:nvPr/>
          </p:nvSpPr>
          <p:spPr>
            <a:xfrm>
              <a:off x="114627" y="117948"/>
              <a:ext cx="10910800" cy="615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2. CNN</a:t>
              </a:r>
              <a:r>
                <a:rPr lang="ko-KR" altLang="en-US" sz="28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모델 </a:t>
              </a: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Construct </a:t>
              </a:r>
              <a:r>
                <a:rPr lang="ko-KR" altLang="en-US" sz="28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및 </a:t>
              </a:r>
              <a:r>
                <a:rPr lang="en-US" altLang="ko-KR" sz="28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Train</a:t>
              </a:r>
              <a:endParaRPr lang="ko-KR" altLang="en-US" sz="2800" dirty="0">
                <a:solidFill>
                  <a:schemeClr val="accent6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3A6EFD5-426B-4065-8223-FFEF05A76C2E}"/>
              </a:ext>
            </a:extLst>
          </p:cNvPr>
          <p:cNvGrpSpPr/>
          <p:nvPr/>
        </p:nvGrpSpPr>
        <p:grpSpPr>
          <a:xfrm>
            <a:off x="392607" y="1028512"/>
            <a:ext cx="6741054" cy="4677712"/>
            <a:chOff x="57313" y="1484605"/>
            <a:chExt cx="7989106" cy="4238340"/>
          </a:xfrm>
        </p:grpSpPr>
        <p:pic>
          <p:nvPicPr>
            <p:cNvPr id="3" name="그림 2" descr="텍스트이(가) 표시된 사진&#10;&#10;자동 생성된 설명">
              <a:extLst>
                <a:ext uri="{FF2B5EF4-FFF2-40B4-BE49-F238E27FC236}">
                  <a16:creationId xmlns:a16="http://schemas.microsoft.com/office/drawing/2014/main" id="{3E7D4CD4-8944-4931-8E6D-0FEFDD5943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13" y="1484605"/>
              <a:ext cx="7989106" cy="3376508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C7E8A613-BFD1-4190-8264-DEEA085281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313" y="5064511"/>
              <a:ext cx="7874479" cy="658434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5FE71D3-B15B-4F47-B104-13F6D8398FB9}"/>
              </a:ext>
            </a:extLst>
          </p:cNvPr>
          <p:cNvGrpSpPr/>
          <p:nvPr/>
        </p:nvGrpSpPr>
        <p:grpSpPr>
          <a:xfrm>
            <a:off x="8758605" y="3109828"/>
            <a:ext cx="1834587" cy="1066439"/>
            <a:chOff x="506911" y="1401009"/>
            <a:chExt cx="6943590" cy="4677712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6C3028AE-56F1-4B1C-8CA8-172A04AC2186}"/>
                </a:ext>
              </a:extLst>
            </p:cNvPr>
            <p:cNvSpPr/>
            <p:nvPr/>
          </p:nvSpPr>
          <p:spPr>
            <a:xfrm>
              <a:off x="506911" y="1401009"/>
              <a:ext cx="6943590" cy="4677712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  <a:alpha val="35000"/>
              </a:schemeClr>
            </a:solidFill>
            <a:ln w="63500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4AFEC6B-756E-4AB4-B6CA-F147A2571450}"/>
                </a:ext>
              </a:extLst>
            </p:cNvPr>
            <p:cNvSpPr txBox="1"/>
            <p:nvPr/>
          </p:nvSpPr>
          <p:spPr>
            <a:xfrm>
              <a:off x="671619" y="2457364"/>
              <a:ext cx="6614166" cy="25649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CNN</a:t>
              </a:r>
              <a:endParaRPr lang="ko-KR" altLang="en-US" sz="3200" dirty="0">
                <a:solidFill>
                  <a:schemeClr val="accent6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DC024818-B2B9-4B7B-91D6-7F5460E77E96}"/>
              </a:ext>
            </a:extLst>
          </p:cNvPr>
          <p:cNvGrpSpPr/>
          <p:nvPr/>
        </p:nvGrpSpPr>
        <p:grpSpPr>
          <a:xfrm>
            <a:off x="7251217" y="843846"/>
            <a:ext cx="1701037" cy="1833040"/>
            <a:chOff x="7251217" y="843846"/>
            <a:chExt cx="1701037" cy="183304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BBE16A2-FC6B-469B-9036-A934EFBF188F}"/>
                </a:ext>
              </a:extLst>
            </p:cNvPr>
            <p:cNvSpPr txBox="1"/>
            <p:nvPr/>
          </p:nvSpPr>
          <p:spPr>
            <a:xfrm>
              <a:off x="7251217" y="843846"/>
              <a:ext cx="17010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Pedestrian</a:t>
              </a:r>
              <a:endParaRPr lang="ko-KR" altLang="en-US" dirty="0">
                <a:solidFill>
                  <a:schemeClr val="accent6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E561A385-BB36-4A2D-9DF2-9D6BCCC33744}"/>
                </a:ext>
              </a:extLst>
            </p:cNvPr>
            <p:cNvGrpSpPr/>
            <p:nvPr/>
          </p:nvGrpSpPr>
          <p:grpSpPr>
            <a:xfrm>
              <a:off x="7399784" y="1228394"/>
              <a:ext cx="1403902" cy="1448492"/>
              <a:chOff x="7741736" y="1228394"/>
              <a:chExt cx="1403902" cy="1448492"/>
            </a:xfrm>
          </p:grpSpPr>
          <p:pic>
            <p:nvPicPr>
              <p:cNvPr id="23" name="그림 22" descr="나무, 실외이(가) 표시된 사진&#10;&#10;자동 생성된 설명">
                <a:extLst>
                  <a:ext uri="{FF2B5EF4-FFF2-40B4-BE49-F238E27FC236}">
                    <a16:creationId xmlns:a16="http://schemas.microsoft.com/office/drawing/2014/main" id="{44AC4884-90E1-4E49-A83C-CFD9FBA0BFDD}"/>
                  </a:ext>
                </a:extLst>
              </p:cNvPr>
              <p:cNvPicPr>
                <a:picLocks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741736" y="1228394"/>
                <a:ext cx="720000" cy="1440000"/>
              </a:xfrm>
              <a:prstGeom prst="rect">
                <a:avLst/>
              </a:prstGeom>
            </p:spPr>
          </p:pic>
          <p:pic>
            <p:nvPicPr>
              <p:cNvPr id="36" name="그림 35" descr="나무, 실외이(가) 표시된 사진&#10;&#10;자동 생성된 설명">
                <a:extLst>
                  <a:ext uri="{FF2B5EF4-FFF2-40B4-BE49-F238E27FC236}">
                    <a16:creationId xmlns:a16="http://schemas.microsoft.com/office/drawing/2014/main" id="{D499EC80-7C1C-4956-8DD2-D0676D952FAE}"/>
                  </a:ext>
                </a:extLst>
              </p:cNvPr>
              <p:cNvPicPr>
                <a:picLocks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065638" y="1236886"/>
                <a:ext cx="720000" cy="1440000"/>
              </a:xfrm>
              <a:prstGeom prst="rect">
                <a:avLst/>
              </a:prstGeom>
            </p:spPr>
          </p:pic>
          <p:pic>
            <p:nvPicPr>
              <p:cNvPr id="37" name="그림 36" descr="나무, 실외이(가) 표시된 사진&#10;&#10;자동 생성된 설명">
                <a:extLst>
                  <a:ext uri="{FF2B5EF4-FFF2-40B4-BE49-F238E27FC236}">
                    <a16:creationId xmlns:a16="http://schemas.microsoft.com/office/drawing/2014/main" id="{25E4C980-0D98-4457-8177-E32E80CFE55C}"/>
                  </a:ext>
                </a:extLst>
              </p:cNvPr>
              <p:cNvPicPr>
                <a:picLocks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25638" y="1236002"/>
                <a:ext cx="720000" cy="1440000"/>
              </a:xfrm>
              <a:prstGeom prst="rect">
                <a:avLst/>
              </a:prstGeom>
            </p:spPr>
          </p:pic>
        </p:grp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D9116679-68A1-4F84-82F6-FC9512CC8D6E}"/>
              </a:ext>
            </a:extLst>
          </p:cNvPr>
          <p:cNvGrpSpPr/>
          <p:nvPr/>
        </p:nvGrpSpPr>
        <p:grpSpPr>
          <a:xfrm>
            <a:off x="8892155" y="843846"/>
            <a:ext cx="1701037" cy="1837888"/>
            <a:chOff x="8968610" y="843846"/>
            <a:chExt cx="1701037" cy="1837888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6D5E515-2805-4B3A-8683-E29AA7372AB3}"/>
                </a:ext>
              </a:extLst>
            </p:cNvPr>
            <p:cNvSpPr txBox="1"/>
            <p:nvPr/>
          </p:nvSpPr>
          <p:spPr>
            <a:xfrm>
              <a:off x="8968610" y="843846"/>
              <a:ext cx="17010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Sitter</a:t>
              </a:r>
              <a:endParaRPr lang="ko-KR" altLang="en-US" dirty="0">
                <a:solidFill>
                  <a:schemeClr val="accent6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07B7D80F-575A-4E2A-B5D2-54116032A81F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27588" y="1236002"/>
              <a:ext cx="720000" cy="1440000"/>
            </a:xfrm>
            <a:prstGeom prst="rect">
              <a:avLst/>
            </a:prstGeom>
          </p:spPr>
        </p:pic>
        <p:pic>
          <p:nvPicPr>
            <p:cNvPr id="42" name="그림 41">
              <a:extLst>
                <a:ext uri="{FF2B5EF4-FFF2-40B4-BE49-F238E27FC236}">
                  <a16:creationId xmlns:a16="http://schemas.microsoft.com/office/drawing/2014/main" id="{FFA3CCD3-2748-4093-8120-54EC66D6AC9A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51490" y="1241734"/>
              <a:ext cx="720000" cy="1440000"/>
            </a:xfrm>
            <a:prstGeom prst="rect">
              <a:avLst/>
            </a:prstGeom>
          </p:spPr>
        </p:pic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9E177D4C-B351-4372-B309-02619BD81929}"/>
                </a:ext>
              </a:extLst>
            </p:cNvPr>
            <p:cNvPicPr>
              <a:picLocks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09047" y="1236002"/>
              <a:ext cx="720000" cy="1440000"/>
            </a:xfrm>
            <a:prstGeom prst="rect">
              <a:avLst/>
            </a:prstGeom>
          </p:spPr>
        </p:pic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491EC7F2-D05F-4176-924F-239AA2B60CAB}"/>
              </a:ext>
            </a:extLst>
          </p:cNvPr>
          <p:cNvGrpSpPr/>
          <p:nvPr/>
        </p:nvGrpSpPr>
        <p:grpSpPr>
          <a:xfrm>
            <a:off x="10515045" y="820664"/>
            <a:ext cx="1701037" cy="1855149"/>
            <a:chOff x="10590557" y="840033"/>
            <a:chExt cx="1701037" cy="1855149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57D9C1E-D6FE-44E9-8573-7487CC31FA08}"/>
                </a:ext>
              </a:extLst>
            </p:cNvPr>
            <p:cNvSpPr txBox="1"/>
            <p:nvPr/>
          </p:nvSpPr>
          <p:spPr>
            <a:xfrm>
              <a:off x="10590557" y="840033"/>
              <a:ext cx="17010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err="1">
                  <a:solidFill>
                    <a:schemeClr val="accent6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Taxier</a:t>
              </a:r>
              <a:endParaRPr lang="ko-KR" altLang="en-US" dirty="0">
                <a:solidFill>
                  <a:schemeClr val="accent6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pic>
          <p:nvPicPr>
            <p:cNvPr id="46" name="그림 45" descr="실외, 다채로운이(가) 표시된 사진&#10;&#10;자동 생성된 설명">
              <a:extLst>
                <a:ext uri="{FF2B5EF4-FFF2-40B4-BE49-F238E27FC236}">
                  <a16:creationId xmlns:a16="http://schemas.microsoft.com/office/drawing/2014/main" id="{9BA9063B-7FE2-4464-A1DE-8586E281B97E}"/>
                </a:ext>
              </a:extLst>
            </p:cNvPr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1515" y="1236002"/>
              <a:ext cx="720000" cy="1440000"/>
            </a:xfrm>
            <a:prstGeom prst="rect">
              <a:avLst/>
            </a:prstGeom>
          </p:spPr>
        </p:pic>
        <p:pic>
          <p:nvPicPr>
            <p:cNvPr id="47" name="그림 46" descr="실외, 다채로운이(가) 표시된 사진&#10;&#10;자동 생성된 설명">
              <a:extLst>
                <a:ext uri="{FF2B5EF4-FFF2-40B4-BE49-F238E27FC236}">
                  <a16:creationId xmlns:a16="http://schemas.microsoft.com/office/drawing/2014/main" id="{5FC0B8AD-E617-4D02-AD1E-B1260B07F5A9}"/>
                </a:ext>
              </a:extLst>
            </p:cNvPr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117174" y="1255182"/>
              <a:ext cx="720000" cy="1440000"/>
            </a:xfrm>
            <a:prstGeom prst="rect">
              <a:avLst/>
            </a:prstGeom>
          </p:spPr>
        </p:pic>
        <p:pic>
          <p:nvPicPr>
            <p:cNvPr id="48" name="그림 47" descr="실외, 다채로운이(가) 표시된 사진&#10;&#10;자동 생성된 설명">
              <a:extLst>
                <a:ext uri="{FF2B5EF4-FFF2-40B4-BE49-F238E27FC236}">
                  <a16:creationId xmlns:a16="http://schemas.microsoft.com/office/drawing/2014/main" id="{D6C9C881-8D32-4D45-B3C3-687CFF4A4E48}"/>
                </a:ext>
              </a:extLst>
            </p:cNvPr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41076" y="1236002"/>
              <a:ext cx="720000" cy="1440000"/>
            </a:xfrm>
            <a:prstGeom prst="rect">
              <a:avLst/>
            </a:prstGeom>
          </p:spPr>
        </p:pic>
      </p:grp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42A38291-E608-4770-8663-C05730C725F0}"/>
              </a:ext>
            </a:extLst>
          </p:cNvPr>
          <p:cNvCxnSpPr>
            <a:endCxn id="14" idx="0"/>
          </p:cNvCxnSpPr>
          <p:nvPr/>
        </p:nvCxnSpPr>
        <p:spPr>
          <a:xfrm>
            <a:off x="8119784" y="2675813"/>
            <a:ext cx="1556115" cy="434015"/>
          </a:xfrm>
          <a:prstGeom prst="straightConnector1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9F9A98DF-01EA-4F01-8448-7D9654DD8314}"/>
              </a:ext>
            </a:extLst>
          </p:cNvPr>
          <p:cNvCxnSpPr>
            <a:cxnSpLocks/>
            <a:stCxn id="42" idx="2"/>
            <a:endCxn id="14" idx="0"/>
          </p:cNvCxnSpPr>
          <p:nvPr/>
        </p:nvCxnSpPr>
        <p:spPr>
          <a:xfrm flipH="1">
            <a:off x="9675899" y="2681734"/>
            <a:ext cx="59136" cy="428094"/>
          </a:xfrm>
          <a:prstGeom prst="straightConnector1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32831B7A-D950-4B37-970A-1695AB1A2CCB}"/>
              </a:ext>
            </a:extLst>
          </p:cNvPr>
          <p:cNvCxnSpPr>
            <a:cxnSpLocks/>
            <a:stCxn id="47" idx="2"/>
            <a:endCxn id="14" idx="0"/>
          </p:cNvCxnSpPr>
          <p:nvPr/>
        </p:nvCxnSpPr>
        <p:spPr>
          <a:xfrm flipH="1">
            <a:off x="9675899" y="2675813"/>
            <a:ext cx="1725763" cy="434015"/>
          </a:xfrm>
          <a:prstGeom prst="straightConnector1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화살표: 아래쪽 57">
            <a:extLst>
              <a:ext uri="{FF2B5EF4-FFF2-40B4-BE49-F238E27FC236}">
                <a16:creationId xmlns:a16="http://schemas.microsoft.com/office/drawing/2014/main" id="{70E27E59-C0C7-48D0-BF92-33669F926E0F}"/>
              </a:ext>
            </a:extLst>
          </p:cNvPr>
          <p:cNvSpPr/>
          <p:nvPr/>
        </p:nvSpPr>
        <p:spPr>
          <a:xfrm>
            <a:off x="9315897" y="4281689"/>
            <a:ext cx="720000" cy="524436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  <a:ln w="2540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1249038-CE58-4F2E-BC1B-75D54BBD7AFD}"/>
              </a:ext>
            </a:extLst>
          </p:cNvPr>
          <p:cNvSpPr txBox="1"/>
          <p:nvPr/>
        </p:nvSpPr>
        <p:spPr>
          <a:xfrm>
            <a:off x="7418504" y="4911547"/>
            <a:ext cx="45739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Loss:</a:t>
            </a:r>
            <a:r>
              <a:rPr lang="en-US" altLang="ko-KR" sz="3600" dirty="0">
                <a:latin typeface="a옛날사진관3" panose="02020600000000000000" pitchFamily="18" charset="-127"/>
                <a:ea typeface="a옛날사진관3" panose="02020600000000000000" pitchFamily="18" charset="-127"/>
              </a:rPr>
              <a:t> </a:t>
            </a:r>
            <a:r>
              <a:rPr lang="en-US" altLang="ko-KR" sz="3600" b="1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0.371815</a:t>
            </a:r>
          </a:p>
          <a:p>
            <a:pPr algn="ctr"/>
            <a:r>
              <a:rPr lang="en-US" altLang="ko-KR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Accuracy: </a:t>
            </a:r>
            <a:r>
              <a:rPr lang="en-US" altLang="ko-KR" sz="3600" b="1" dirty="0">
                <a:solidFill>
                  <a:schemeClr val="accent6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80% (0.84313)</a:t>
            </a:r>
            <a:endParaRPr lang="ko-KR" altLang="en-US" sz="3600" b="1" dirty="0">
              <a:solidFill>
                <a:schemeClr val="accent6">
                  <a:lumMod val="75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97963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B0BEDC03-3088-47D2-8952-5EDE6080900A}"/>
              </a:ext>
            </a:extLst>
          </p:cNvPr>
          <p:cNvGrpSpPr/>
          <p:nvPr/>
        </p:nvGrpSpPr>
        <p:grpSpPr>
          <a:xfrm>
            <a:off x="0" y="0"/>
            <a:ext cx="12192000" cy="723626"/>
            <a:chOff x="0" y="0"/>
            <a:chExt cx="12192000" cy="85177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4E35E18-A460-4390-B4A5-3F34ED8C1736}"/>
                </a:ext>
              </a:extLst>
            </p:cNvPr>
            <p:cNvSpPr/>
            <p:nvPr/>
          </p:nvSpPr>
          <p:spPr>
            <a:xfrm>
              <a:off x="0" y="0"/>
              <a:ext cx="12192000" cy="85177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5AD0FA-2D3F-4120-A20C-FC315AE86E0C}"/>
                </a:ext>
              </a:extLst>
            </p:cNvPr>
            <p:cNvSpPr txBox="1"/>
            <p:nvPr/>
          </p:nvSpPr>
          <p:spPr>
            <a:xfrm>
              <a:off x="114627" y="117948"/>
              <a:ext cx="10910800" cy="615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1. CNN</a:t>
              </a:r>
              <a:r>
                <a:rPr lang="ko-KR" altLang="en-US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</a:t>
              </a:r>
              <a:r>
                <a:rPr lang="en-US" altLang="ko-KR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+</a:t>
              </a:r>
              <a:r>
                <a:rPr lang="ko-KR" altLang="en-US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</a:t>
              </a:r>
              <a:r>
                <a:rPr lang="en-US" altLang="ko-KR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HOG</a:t>
              </a:r>
              <a:r>
                <a:rPr lang="ko-KR" altLang="en-US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</a:t>
              </a:r>
              <a:r>
                <a:rPr lang="en-US" altLang="ko-KR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descriptor + TF-Pose </a:t>
              </a:r>
              <a:r>
                <a:rPr lang="ko-KR" altLang="en-US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로 </a:t>
              </a:r>
              <a:r>
                <a:rPr lang="en-US" altLang="ko-KR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Gesture Recognition</a:t>
              </a:r>
              <a:endParaRPr lang="ko-KR" altLang="en-US" sz="2800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44437A3-1846-4308-8B01-7265043FB6CD}"/>
              </a:ext>
            </a:extLst>
          </p:cNvPr>
          <p:cNvSpPr txBox="1"/>
          <p:nvPr/>
        </p:nvSpPr>
        <p:spPr>
          <a:xfrm>
            <a:off x="3656174" y="947685"/>
            <a:ext cx="48796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HOG descriptor</a:t>
            </a:r>
          </a:p>
          <a:p>
            <a:pPr algn="ctr"/>
            <a:r>
              <a:rPr lang="en-US" altLang="ko-KR" sz="2000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(Histogram of Oriented Gradient)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8BB913-323C-4F52-8517-748B0A9DA0D9}"/>
              </a:ext>
            </a:extLst>
          </p:cNvPr>
          <p:cNvSpPr txBox="1"/>
          <p:nvPr/>
        </p:nvSpPr>
        <p:spPr>
          <a:xfrm>
            <a:off x="9373450" y="1046990"/>
            <a:ext cx="18108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TF-Pose</a:t>
            </a:r>
            <a:endParaRPr lang="ko-KR" altLang="en-US" sz="2800" dirty="0">
              <a:solidFill>
                <a:schemeClr val="accent1">
                  <a:lumMod val="75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7B4CBD-6483-4133-8443-8668387EC1DF}"/>
              </a:ext>
            </a:extLst>
          </p:cNvPr>
          <p:cNvSpPr txBox="1"/>
          <p:nvPr/>
        </p:nvSpPr>
        <p:spPr>
          <a:xfrm>
            <a:off x="1007679" y="1046990"/>
            <a:ext cx="1845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Web Cam</a:t>
            </a:r>
          </a:p>
        </p:txBody>
      </p:sp>
      <p:pic>
        <p:nvPicPr>
          <p:cNvPr id="5" name="그림 4" descr="도로, 실외, 나무, 사람이(가) 표시된 사진&#10;&#10;자동 생성된 설명">
            <a:extLst>
              <a:ext uri="{FF2B5EF4-FFF2-40B4-BE49-F238E27FC236}">
                <a16:creationId xmlns:a16="http://schemas.microsoft.com/office/drawing/2014/main" id="{D28EADC3-BE5F-4A40-9196-91238FDAA0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27" y="1962511"/>
            <a:ext cx="3649564" cy="3947804"/>
          </a:xfrm>
          <a:prstGeom prst="rect">
            <a:avLst/>
          </a:prstGeom>
        </p:spPr>
      </p:pic>
      <p:pic>
        <p:nvPicPr>
          <p:cNvPr id="19" name="그림 18" descr="도로, 실외, 나무, 사람이(가) 표시된 사진&#10;&#10;자동 생성된 설명">
            <a:extLst>
              <a:ext uri="{FF2B5EF4-FFF2-40B4-BE49-F238E27FC236}">
                <a16:creationId xmlns:a16="http://schemas.microsoft.com/office/drawing/2014/main" id="{DE951E3C-1857-424D-82E4-29259AB7B9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535" y="1957776"/>
            <a:ext cx="3816929" cy="3947804"/>
          </a:xfrm>
          <a:prstGeom prst="rect">
            <a:avLst/>
          </a:prstGeom>
        </p:spPr>
      </p:pic>
      <p:pic>
        <p:nvPicPr>
          <p:cNvPr id="16" name="그림 15" descr="도로, 실외, 나무, 사람이(가) 표시된 사진&#10;&#10;자동 생성된 설명">
            <a:extLst>
              <a:ext uri="{FF2B5EF4-FFF2-40B4-BE49-F238E27FC236}">
                <a16:creationId xmlns:a16="http://schemas.microsoft.com/office/drawing/2014/main" id="{CC6FE65B-2ECC-4844-A0E7-C8C0FA7CB0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50" t="26756" r="32043" b="-1"/>
          <a:stretch/>
        </p:blipFill>
        <p:spPr>
          <a:xfrm>
            <a:off x="5673666" y="3014040"/>
            <a:ext cx="1107195" cy="2891540"/>
          </a:xfrm>
          <a:prstGeom prst="rect">
            <a:avLst/>
          </a:prstGeom>
        </p:spPr>
      </p:pic>
      <p:pic>
        <p:nvPicPr>
          <p:cNvPr id="25" name="그림 24" descr="도로, 실외, 나무, 사람이(가) 표시된 사진&#10;&#10;자동 생성된 설명">
            <a:extLst>
              <a:ext uri="{FF2B5EF4-FFF2-40B4-BE49-F238E27FC236}">
                <a16:creationId xmlns:a16="http://schemas.microsoft.com/office/drawing/2014/main" id="{E56FBF72-F1F7-47D4-9945-59734B530D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50" t="26756" r="32043" b="-1"/>
          <a:stretch/>
        </p:blipFill>
        <p:spPr>
          <a:xfrm>
            <a:off x="9464152" y="2095644"/>
            <a:ext cx="1631931" cy="3663512"/>
          </a:xfrm>
          <a:prstGeom prst="rect">
            <a:avLst/>
          </a:prstGeom>
        </p:spPr>
      </p:pic>
      <p:pic>
        <p:nvPicPr>
          <p:cNvPr id="17" name="그림 16" descr="나무, 실외, 놀이터이(가) 표시된 사진&#10;&#10;자동 생성된 설명">
            <a:extLst>
              <a:ext uri="{FF2B5EF4-FFF2-40B4-BE49-F238E27FC236}">
                <a16:creationId xmlns:a16="http://schemas.microsoft.com/office/drawing/2014/main" id="{ADB8467D-2F51-4E9E-8E58-11CBB74665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93" t="25140" r="31300" b="3143"/>
          <a:stretch/>
        </p:blipFill>
        <p:spPr>
          <a:xfrm>
            <a:off x="9461686" y="2095644"/>
            <a:ext cx="1634397" cy="3663512"/>
          </a:xfrm>
          <a:prstGeom prst="rect">
            <a:avLst/>
          </a:prstGeom>
        </p:spPr>
      </p:pic>
      <p:sp>
        <p:nvSpPr>
          <p:cNvPr id="27" name="화살표: 오른쪽 26">
            <a:extLst>
              <a:ext uri="{FF2B5EF4-FFF2-40B4-BE49-F238E27FC236}">
                <a16:creationId xmlns:a16="http://schemas.microsoft.com/office/drawing/2014/main" id="{16000013-B5A2-4D2C-A6BD-93E5138E9CE4}"/>
              </a:ext>
            </a:extLst>
          </p:cNvPr>
          <p:cNvSpPr/>
          <p:nvPr/>
        </p:nvSpPr>
        <p:spPr>
          <a:xfrm>
            <a:off x="3815230" y="3740199"/>
            <a:ext cx="372305" cy="374402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화살표: 오른쪽 27">
            <a:extLst>
              <a:ext uri="{FF2B5EF4-FFF2-40B4-BE49-F238E27FC236}">
                <a16:creationId xmlns:a16="http://schemas.microsoft.com/office/drawing/2014/main" id="{0B7A53CE-DAC9-4768-90C2-C3C429424FF2}"/>
              </a:ext>
            </a:extLst>
          </p:cNvPr>
          <p:cNvSpPr/>
          <p:nvPr/>
        </p:nvSpPr>
        <p:spPr>
          <a:xfrm>
            <a:off x="8333204" y="3740199"/>
            <a:ext cx="797276" cy="374402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9" name="화살표: 오른쪽 28">
            <a:extLst>
              <a:ext uri="{FF2B5EF4-FFF2-40B4-BE49-F238E27FC236}">
                <a16:creationId xmlns:a16="http://schemas.microsoft.com/office/drawing/2014/main" id="{3087BA37-D4BC-4444-A6EF-81AC6D2F77EE}"/>
              </a:ext>
            </a:extLst>
          </p:cNvPr>
          <p:cNvSpPr/>
          <p:nvPr/>
        </p:nvSpPr>
        <p:spPr>
          <a:xfrm>
            <a:off x="11654050" y="3749212"/>
            <a:ext cx="947746" cy="374402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534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B0BEDC03-3088-47D2-8952-5EDE6080900A}"/>
              </a:ext>
            </a:extLst>
          </p:cNvPr>
          <p:cNvGrpSpPr/>
          <p:nvPr/>
        </p:nvGrpSpPr>
        <p:grpSpPr>
          <a:xfrm>
            <a:off x="0" y="0"/>
            <a:ext cx="12192000" cy="723626"/>
            <a:chOff x="0" y="0"/>
            <a:chExt cx="12192000" cy="85177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4E35E18-A460-4390-B4A5-3F34ED8C1736}"/>
                </a:ext>
              </a:extLst>
            </p:cNvPr>
            <p:cNvSpPr/>
            <p:nvPr/>
          </p:nvSpPr>
          <p:spPr>
            <a:xfrm>
              <a:off x="0" y="0"/>
              <a:ext cx="12192000" cy="851770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5AD0FA-2D3F-4120-A20C-FC315AE86E0C}"/>
                </a:ext>
              </a:extLst>
            </p:cNvPr>
            <p:cNvSpPr txBox="1"/>
            <p:nvPr/>
          </p:nvSpPr>
          <p:spPr>
            <a:xfrm>
              <a:off x="114627" y="117948"/>
              <a:ext cx="10910800" cy="615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2. CNN</a:t>
              </a:r>
              <a:r>
                <a:rPr lang="ko-KR" altLang="en-US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 </a:t>
              </a:r>
              <a:r>
                <a:rPr lang="en-US" altLang="ko-KR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Model</a:t>
              </a:r>
              <a:r>
                <a:rPr lang="ko-KR" altLang="en-US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이 예측한 결과출력</a:t>
              </a:r>
            </a:p>
          </p:txBody>
        </p:sp>
      </p:grpSp>
      <p:pic>
        <p:nvPicPr>
          <p:cNvPr id="7" name="그림 6" descr="나무, 실외, 놀이터이(가) 표시된 사진&#10;&#10;자동 생성된 설명">
            <a:extLst>
              <a:ext uri="{FF2B5EF4-FFF2-40B4-BE49-F238E27FC236}">
                <a16:creationId xmlns:a16="http://schemas.microsoft.com/office/drawing/2014/main" id="{CFF78F93-3C7E-4781-BA95-AA79746334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6372" y="1943681"/>
            <a:ext cx="3633742" cy="39302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3FDCB7-83FF-445B-9511-FB37A91B481E}"/>
              </a:ext>
            </a:extLst>
          </p:cNvPr>
          <p:cNvSpPr txBox="1"/>
          <p:nvPr/>
        </p:nvSpPr>
        <p:spPr>
          <a:xfrm>
            <a:off x="8320446" y="1072043"/>
            <a:ext cx="3685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Result</a:t>
            </a:r>
            <a:endParaRPr lang="ko-KR" altLang="en-US" sz="2800" dirty="0">
              <a:solidFill>
                <a:schemeClr val="accent1">
                  <a:lumMod val="75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180067-F298-4F6F-9BF9-6067B5EAF5A6}"/>
              </a:ext>
            </a:extLst>
          </p:cNvPr>
          <p:cNvSpPr txBox="1"/>
          <p:nvPr/>
        </p:nvSpPr>
        <p:spPr>
          <a:xfrm>
            <a:off x="908924" y="1086614"/>
            <a:ext cx="23491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CNN model</a:t>
            </a:r>
            <a:endParaRPr lang="ko-KR" altLang="en-US" sz="2800" dirty="0">
              <a:solidFill>
                <a:schemeClr val="accent1">
                  <a:lumMod val="75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01F643A4-C70E-45C6-86E1-BA6BF58E1E03}"/>
              </a:ext>
            </a:extLst>
          </p:cNvPr>
          <p:cNvGrpSpPr/>
          <p:nvPr/>
        </p:nvGrpSpPr>
        <p:grpSpPr>
          <a:xfrm>
            <a:off x="1266281" y="2201893"/>
            <a:ext cx="1634397" cy="3672068"/>
            <a:chOff x="8496893" y="2138942"/>
            <a:chExt cx="1634397" cy="3672068"/>
          </a:xfrm>
        </p:grpSpPr>
        <p:pic>
          <p:nvPicPr>
            <p:cNvPr id="10" name="그림 9" descr="도로, 실외, 나무, 사람이(가) 표시된 사진&#10;&#10;자동 생성된 설명">
              <a:extLst>
                <a:ext uri="{FF2B5EF4-FFF2-40B4-BE49-F238E27FC236}">
                  <a16:creationId xmlns:a16="http://schemas.microsoft.com/office/drawing/2014/main" id="{7B903DFC-C953-40B3-8D83-5F8A480FA1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950" t="26756" r="32043" b="-1"/>
            <a:stretch/>
          </p:blipFill>
          <p:spPr>
            <a:xfrm>
              <a:off x="8499359" y="2138942"/>
              <a:ext cx="1631931" cy="3663512"/>
            </a:xfrm>
            <a:prstGeom prst="rect">
              <a:avLst/>
            </a:prstGeom>
          </p:spPr>
        </p:pic>
        <p:pic>
          <p:nvPicPr>
            <p:cNvPr id="11" name="그림 10" descr="나무, 실외, 놀이터이(가) 표시된 사진&#10;&#10;자동 생성된 설명">
              <a:extLst>
                <a:ext uri="{FF2B5EF4-FFF2-40B4-BE49-F238E27FC236}">
                  <a16:creationId xmlns:a16="http://schemas.microsoft.com/office/drawing/2014/main" id="{5CC6B88A-67AB-47BD-9DDD-50368FE05C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493" t="25140" r="31300" b="3143"/>
            <a:stretch/>
          </p:blipFill>
          <p:spPr>
            <a:xfrm>
              <a:off x="8496893" y="2147498"/>
              <a:ext cx="1634397" cy="3663512"/>
            </a:xfrm>
            <a:prstGeom prst="rect">
              <a:avLst/>
            </a:prstGeom>
          </p:spPr>
        </p:pic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B26CF9C4-B86A-4AEF-8C41-813613D01F65}"/>
              </a:ext>
            </a:extLst>
          </p:cNvPr>
          <p:cNvGrpSpPr/>
          <p:nvPr/>
        </p:nvGrpSpPr>
        <p:grpSpPr>
          <a:xfrm>
            <a:off x="4279128" y="932726"/>
            <a:ext cx="3685593" cy="4890228"/>
            <a:chOff x="4279128" y="873163"/>
            <a:chExt cx="3685593" cy="4890228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5C98017-78E2-4962-A85F-0E5B15012200}"/>
                </a:ext>
              </a:extLst>
            </p:cNvPr>
            <p:cNvSpPr txBox="1"/>
            <p:nvPr/>
          </p:nvSpPr>
          <p:spPr>
            <a:xfrm>
              <a:off x="4279128" y="873163"/>
              <a:ext cx="368559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Draw Bounding Box </a:t>
              </a:r>
              <a:r>
                <a:rPr lang="en-US" altLang="ko-KR" sz="2000" dirty="0">
                  <a:solidFill>
                    <a:schemeClr val="accent1">
                      <a:lumMod val="75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with Model Prediction </a:t>
              </a:r>
              <a:endParaRPr lang="ko-KR" altLang="en-US" sz="2000" dirty="0">
                <a:solidFill>
                  <a:schemeClr val="accent1">
                    <a:lumMod val="75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  <p:pic>
          <p:nvPicPr>
            <p:cNvPr id="14" name="그림 13" descr="나무, 실외, 놀이터이(가) 표시된 사진&#10;&#10;자동 생성된 설명">
              <a:extLst>
                <a:ext uri="{FF2B5EF4-FFF2-40B4-BE49-F238E27FC236}">
                  <a16:creationId xmlns:a16="http://schemas.microsoft.com/office/drawing/2014/main" id="{6BDEFB4D-A64C-4801-9619-536C91777F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79128" y="1884118"/>
              <a:ext cx="3633742" cy="3879273"/>
            </a:xfrm>
            <a:prstGeom prst="rect">
              <a:avLst/>
            </a:prstGeom>
          </p:spPr>
        </p:pic>
      </p:grp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8F105E6B-CBBC-4389-9081-3AD769D82A9B}"/>
              </a:ext>
            </a:extLst>
          </p:cNvPr>
          <p:cNvSpPr/>
          <p:nvPr/>
        </p:nvSpPr>
        <p:spPr>
          <a:xfrm>
            <a:off x="-482146" y="3747729"/>
            <a:ext cx="1193545" cy="374402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36855DD2-60A7-4E76-888F-D511EB6C4C06}"/>
              </a:ext>
            </a:extLst>
          </p:cNvPr>
          <p:cNvSpPr/>
          <p:nvPr/>
        </p:nvSpPr>
        <p:spPr>
          <a:xfrm>
            <a:off x="3284270" y="3696116"/>
            <a:ext cx="624135" cy="374402"/>
          </a:xfrm>
          <a:prstGeom prst="righ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FFD0A90-8DF2-4918-BE67-9E762B7DF7FF}"/>
              </a:ext>
            </a:extLst>
          </p:cNvPr>
          <p:cNvSpPr/>
          <p:nvPr/>
        </p:nvSpPr>
        <p:spPr>
          <a:xfrm>
            <a:off x="1266281" y="2202873"/>
            <a:ext cx="1643174" cy="3671088"/>
          </a:xfrm>
          <a:prstGeom prst="rect">
            <a:avLst/>
          </a:prstGeom>
          <a:solidFill>
            <a:schemeClr val="bg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421A67-CA10-4B50-B9B8-C45705227CA8}"/>
              </a:ext>
            </a:extLst>
          </p:cNvPr>
          <p:cNvSpPr txBox="1"/>
          <p:nvPr/>
        </p:nvSpPr>
        <p:spPr>
          <a:xfrm>
            <a:off x="813436" y="3616433"/>
            <a:ext cx="2642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chemeClr val="accent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Model Prediction</a:t>
            </a:r>
          </a:p>
          <a:p>
            <a:pPr algn="ctr"/>
            <a:r>
              <a:rPr lang="en-US" altLang="ko-KR" dirty="0">
                <a:solidFill>
                  <a:schemeClr val="accent1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rPr>
              <a:t>:Pedestrian</a:t>
            </a:r>
            <a:endParaRPr lang="ko-KR" altLang="en-US" dirty="0">
              <a:solidFill>
                <a:schemeClr val="accent1">
                  <a:lumMod val="50000"/>
                </a:schemeClr>
              </a:solidFill>
              <a:latin typeface="a옛날사진관3" panose="02020600000000000000" pitchFamily="18" charset="-127"/>
              <a:ea typeface="a옛날사진관3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827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6" grpId="0" animBg="1"/>
      <p:bldP spid="17" grpId="0" animBg="1"/>
      <p:bldP spid="1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B0BEDC03-3088-47D2-8952-5EDE6080900A}"/>
              </a:ext>
            </a:extLst>
          </p:cNvPr>
          <p:cNvGrpSpPr/>
          <p:nvPr/>
        </p:nvGrpSpPr>
        <p:grpSpPr>
          <a:xfrm>
            <a:off x="0" y="0"/>
            <a:ext cx="12192000" cy="723626"/>
            <a:chOff x="0" y="0"/>
            <a:chExt cx="12192000" cy="85177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4E35E18-A460-4390-B4A5-3F34ED8C1736}"/>
                </a:ext>
              </a:extLst>
            </p:cNvPr>
            <p:cNvSpPr/>
            <p:nvPr/>
          </p:nvSpPr>
          <p:spPr>
            <a:xfrm>
              <a:off x="0" y="0"/>
              <a:ext cx="12192000" cy="851770"/>
            </a:xfrm>
            <a:prstGeom prst="rect">
              <a:avLst/>
            </a:prstGeom>
            <a:solidFill>
              <a:schemeClr val="accent4">
                <a:lumMod val="75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5AD0FA-2D3F-4120-A20C-FC315AE86E0C}"/>
                </a:ext>
              </a:extLst>
            </p:cNvPr>
            <p:cNvSpPr txBox="1"/>
            <p:nvPr/>
          </p:nvSpPr>
          <p:spPr>
            <a:xfrm>
              <a:off x="640600" y="117948"/>
              <a:ext cx="10910800" cy="615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800" dirty="0">
                  <a:solidFill>
                    <a:schemeClr val="accent4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Demo Video</a:t>
              </a:r>
              <a:endParaRPr lang="ko-KR" altLang="en-US" sz="2800" dirty="0">
                <a:solidFill>
                  <a:schemeClr val="accent4">
                    <a:lumMod val="50000"/>
                  </a:schemeClr>
                </a:solidFill>
                <a:latin typeface="a옛날사진관3" panose="02020600000000000000" pitchFamily="18" charset="-127"/>
                <a:ea typeface="a옛날사진관3" panose="02020600000000000000" pitchFamily="18" charset="-127"/>
              </a:endParaRPr>
            </a:p>
          </p:txBody>
        </p:sp>
      </p:grpSp>
      <p:pic>
        <p:nvPicPr>
          <p:cNvPr id="2" name="Final">
            <a:hlinkClick r:id="" action="ppaction://media"/>
            <a:extLst>
              <a:ext uri="{FF2B5EF4-FFF2-40B4-BE49-F238E27FC236}">
                <a16:creationId xmlns:a16="http://schemas.microsoft.com/office/drawing/2014/main" id="{A1D45134-9608-4C02-B834-34704F028C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0022" t="7138" r="10647" b="3232"/>
          <a:stretch/>
        </p:blipFill>
        <p:spPr>
          <a:xfrm>
            <a:off x="1451741" y="854653"/>
            <a:ext cx="9288518" cy="5903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426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>
            <a:extLst>
              <a:ext uri="{FF2B5EF4-FFF2-40B4-BE49-F238E27FC236}">
                <a16:creationId xmlns:a16="http://schemas.microsoft.com/office/drawing/2014/main" id="{B0BEDC03-3088-47D2-8952-5EDE6080900A}"/>
              </a:ext>
            </a:extLst>
          </p:cNvPr>
          <p:cNvGrpSpPr/>
          <p:nvPr/>
        </p:nvGrpSpPr>
        <p:grpSpPr>
          <a:xfrm>
            <a:off x="0" y="0"/>
            <a:ext cx="12192000" cy="723626"/>
            <a:chOff x="0" y="0"/>
            <a:chExt cx="12192000" cy="851770"/>
          </a:xfrm>
        </p:grpSpPr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B4E35E18-A460-4390-B4A5-3F34ED8C1736}"/>
                </a:ext>
              </a:extLst>
            </p:cNvPr>
            <p:cNvSpPr/>
            <p:nvPr/>
          </p:nvSpPr>
          <p:spPr>
            <a:xfrm>
              <a:off x="0" y="0"/>
              <a:ext cx="12192000" cy="851770"/>
            </a:xfrm>
            <a:prstGeom prst="rect">
              <a:avLst/>
            </a:prstGeom>
            <a:solidFill>
              <a:schemeClr val="accent2">
                <a:lumMod val="40000"/>
                <a:lumOff val="60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25AD0FA-2D3F-4120-A20C-FC315AE86E0C}"/>
                </a:ext>
              </a:extLst>
            </p:cNvPr>
            <p:cNvSpPr txBox="1"/>
            <p:nvPr/>
          </p:nvSpPr>
          <p:spPr>
            <a:xfrm>
              <a:off x="640600" y="117948"/>
              <a:ext cx="10910800" cy="615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800" dirty="0">
                  <a:solidFill>
                    <a:schemeClr val="accent4">
                      <a:lumMod val="50000"/>
                    </a:schemeClr>
                  </a:solidFill>
                  <a:latin typeface="a옛날사진관3" panose="02020600000000000000" pitchFamily="18" charset="-127"/>
                  <a:ea typeface="a옛날사진관3" panose="02020600000000000000" pitchFamily="18" charset="-127"/>
                </a:rPr>
                <a:t>추후계획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C1110D83-6F0A-4107-8CEC-69D8BE2CA9E6}"/>
              </a:ext>
            </a:extLst>
          </p:cNvPr>
          <p:cNvSpPr txBox="1"/>
          <p:nvPr/>
        </p:nvSpPr>
        <p:spPr>
          <a:xfrm>
            <a:off x="640600" y="1227551"/>
            <a:ext cx="35092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CNN</a:t>
            </a:r>
            <a:r>
              <a:rPr lang="ko-KR" altLang="en-US" sz="2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분류모델 정확도 개선</a:t>
            </a:r>
            <a:endParaRPr lang="en-US" altLang="ko-KR" sz="2400" dirty="0">
              <a:solidFill>
                <a:srgbClr val="0070C0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BD5B09-783F-4361-9753-4997A8DC4CF4}"/>
              </a:ext>
            </a:extLst>
          </p:cNvPr>
          <p:cNvSpPr txBox="1"/>
          <p:nvPr/>
        </p:nvSpPr>
        <p:spPr>
          <a:xfrm>
            <a:off x="891120" y="1705644"/>
            <a:ext cx="5834931" cy="736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구글 이미지 </a:t>
            </a:r>
            <a:r>
              <a:rPr lang="ko-KR" altLang="en-US" dirty="0" err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크롤링을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통한 더 많은 데이터셋 확보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Keras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의 </a:t>
            </a:r>
            <a:r>
              <a:rPr lang="en-US" altLang="ko-KR" dirty="0" err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imagegenerator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를</a:t>
            </a: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활용하여 데이터셋 부풀리기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0AF2DF-2056-488D-9F02-82DA85D35895}"/>
              </a:ext>
            </a:extLst>
          </p:cNvPr>
          <p:cNvSpPr txBox="1"/>
          <p:nvPr/>
        </p:nvSpPr>
        <p:spPr>
          <a:xfrm>
            <a:off x="640600" y="2611677"/>
            <a:ext cx="41319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Human Detection </a:t>
            </a:r>
            <a:r>
              <a:rPr lang="ko-KR" altLang="en-US" sz="2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정확도 개선</a:t>
            </a:r>
            <a:endParaRPr lang="en-US" altLang="ko-KR" sz="2400" dirty="0">
              <a:solidFill>
                <a:srgbClr val="0070C0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B296C0-BA07-4D26-A6F7-9E137899ADB5}"/>
              </a:ext>
            </a:extLst>
          </p:cNvPr>
          <p:cNvSpPr txBox="1"/>
          <p:nvPr/>
        </p:nvSpPr>
        <p:spPr>
          <a:xfrm>
            <a:off x="891120" y="3089770"/>
            <a:ext cx="7412799" cy="736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유명한 </a:t>
            </a: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Human Detection 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기법들 탐색하여 적용해보기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또는 </a:t>
            </a:r>
            <a:r>
              <a:rPr lang="en-US" altLang="ko-KR" dirty="0" err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tf_pose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로부터 </a:t>
            </a:r>
            <a:r>
              <a:rPr lang="ko-KR" altLang="en-US" dirty="0" err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좌표값을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받아 </a:t>
            </a:r>
            <a:r>
              <a:rPr lang="en-US" altLang="ko-KR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bounding box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그리는 방법 적용해보기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D3CB09-8E40-408F-ADC4-F0D4290230BE}"/>
              </a:ext>
            </a:extLst>
          </p:cNvPr>
          <p:cNvSpPr txBox="1"/>
          <p:nvPr/>
        </p:nvSpPr>
        <p:spPr>
          <a:xfrm>
            <a:off x="640600" y="3995803"/>
            <a:ext cx="2148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0070C0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모바일로의 이식</a:t>
            </a:r>
            <a:endParaRPr lang="en-US" altLang="ko-KR" sz="2400" dirty="0">
              <a:solidFill>
                <a:srgbClr val="0070C0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5B8283-CAE8-461C-ADFE-0A5A17747DFD}"/>
              </a:ext>
            </a:extLst>
          </p:cNvPr>
          <p:cNvSpPr txBox="1"/>
          <p:nvPr/>
        </p:nvSpPr>
        <p:spPr>
          <a:xfrm>
            <a:off x="891120" y="4473896"/>
            <a:ext cx="6341801" cy="736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Django+python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을 활용하여 웹에서 작동할 수 있도록 구현하기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또는 </a:t>
            </a:r>
            <a:r>
              <a:rPr lang="en-US" altLang="ko-KR" dirty="0" err="1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javascript</a:t>
            </a:r>
            <a:r>
              <a:rPr lang="ko-KR" altLang="en-US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를 활용하여 웹에서 작동할 수 있도록 구현하기</a:t>
            </a:r>
            <a:endParaRPr lang="en-US" altLang="ko-KR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184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</TotalTime>
  <Words>223</Words>
  <Application>Microsoft Office PowerPoint</Application>
  <PresentationFormat>와이드스크린</PresentationFormat>
  <Paragraphs>61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11롯데마트드림Bold</vt:lpstr>
      <vt:lpstr>KoPub돋움체 Light</vt:lpstr>
      <vt:lpstr>맑은 고딕</vt:lpstr>
      <vt:lpstr>Arial</vt:lpstr>
      <vt:lpstr>a옛날사진관3</vt:lpstr>
      <vt:lpstr>KoPub돋움체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곽현우</dc:creator>
  <cp:lastModifiedBy>낙헌 고</cp:lastModifiedBy>
  <cp:revision>22</cp:revision>
  <dcterms:created xsi:type="dcterms:W3CDTF">2021-01-28T11:51:19Z</dcterms:created>
  <dcterms:modified xsi:type="dcterms:W3CDTF">2021-01-28T17:53:33Z</dcterms:modified>
</cp:coreProperties>
</file>

<file path=docProps/thumbnail.jpeg>
</file>